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CJK KR Regular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6" d="100"/>
          <a:sy n="56" d="100"/>
        </p:scale>
        <p:origin x="105" y="1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81290-F6A7-40D9-8DCE-423B1776C0CC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1D5B9-7AF5-42A9-9E9F-0C1D78DDB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3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1D5B9-7AF5-42A9-9E9F-0C1D78DDB5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1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622800"/>
            <a:ext cx="1799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6045200"/>
            <a:ext cx="179959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30700" y="3302000"/>
            <a:ext cx="96393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500" b="1" i="0" u="none" strike="noStrike" spc="-100" dirty="0" err="1">
                <a:solidFill>
                  <a:srgbClr val="4B7455"/>
                </a:solidFill>
                <a:ea typeface="ONE Mobile Title OTF"/>
              </a:rPr>
              <a:t>주린이</a:t>
            </a:r>
            <a:endParaRPr lang="ko-KR" sz="9500" b="1" i="0" u="none" strike="noStrike" spc="-100" dirty="0">
              <a:solidFill>
                <a:srgbClr val="4B7455"/>
              </a:solidFill>
              <a:ea typeface="ONE Mobile Title OTF"/>
            </a:endParaRPr>
          </a:p>
          <a:p>
            <a:pPr lvl="0" algn="ctr">
              <a:lnSpc>
                <a:spcPct val="99600"/>
              </a:lnSpc>
            </a:pPr>
            <a:r>
              <a:rPr lang="ko-KR" sz="9500" b="1" i="0" u="none" strike="noStrike" spc="-100" dirty="0">
                <a:solidFill>
                  <a:srgbClr val="4B7455"/>
                </a:solidFill>
                <a:ea typeface="ONE Mobile Title OTF"/>
              </a:rPr>
              <a:t>키우기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73900" y="8661400"/>
            <a:ext cx="4140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조예림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안정원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박지호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한은결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2527300"/>
            <a:ext cx="7772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4B7455"/>
                </a:solidFill>
                <a:latin typeface="ONE Mobile OTF Regular"/>
              </a:rPr>
              <a:t>2nd SMARTHON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2400" y="8039100"/>
            <a:ext cx="7772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4B7455"/>
                </a:solidFill>
                <a:latin typeface="ONE Mobile OTF Regular"/>
              </a:rPr>
              <a:t>Team : </a:t>
            </a:r>
            <a:r>
              <a:rPr lang="ko-KR" sz="2800" b="0" i="0" u="none" strike="noStrike" dirty="0" err="1">
                <a:solidFill>
                  <a:srgbClr val="4B7455"/>
                </a:solidFill>
                <a:ea typeface="ONE Mobile OTF Regular"/>
              </a:rPr>
              <a:t>이가없네</a:t>
            </a:r>
            <a:endParaRPr lang="ko-KR" sz="2800" b="0" i="0" u="none" strike="noStrike" dirty="0">
              <a:solidFill>
                <a:srgbClr val="4B7455"/>
              </a:solidFill>
              <a:ea typeface="ONE Mobile OTF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016000"/>
            <a:ext cx="1799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136900"/>
            <a:ext cx="15417800" cy="248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737600" y="5892800"/>
            <a:ext cx="825500" cy="825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" y="1435159"/>
            <a:ext cx="323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4B7455"/>
                </a:solidFill>
                <a:latin typeface="ONE Mobile Title OTF"/>
              </a:rPr>
              <a:t>MVP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32500" y="7150100"/>
            <a:ext cx="6286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종목</a:t>
            </a:r>
            <a:r>
              <a:rPr lang="en-US" sz="36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하나</a:t>
            </a:r>
            <a:r>
              <a:rPr lang="en-US" sz="36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정하여</a:t>
            </a:r>
            <a:r>
              <a:rPr lang="en-US" sz="3600" b="1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다음날</a:t>
            </a:r>
            <a:r>
              <a:rPr lang="en-US" sz="36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주가</a:t>
            </a:r>
            <a:r>
              <a:rPr lang="ko-KR" altLang="en-US" sz="1000" b="1" i="0" u="none" strike="noStrike" dirty="0">
                <a:solidFill>
                  <a:srgbClr val="4B7455"/>
                </a:solidFill>
                <a:ea typeface="ONE Mobile OTF Regular"/>
              </a:rPr>
              <a:t>　</a:t>
            </a:r>
            <a:r>
              <a:rPr lang="ko-KR" altLang="en-US" sz="3600" b="1" dirty="0">
                <a:solidFill>
                  <a:srgbClr val="4B7455"/>
                </a:solidFill>
                <a:ea typeface="ONE Mobile OTF Regular"/>
              </a:rPr>
              <a:t>등락</a:t>
            </a:r>
            <a:r>
              <a:rPr lang="en-US" sz="36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600" b="1" i="0" u="none" strike="noStrike" dirty="0">
                <a:solidFill>
                  <a:srgbClr val="4B7455"/>
                </a:solidFill>
                <a:ea typeface="ONE Mobile OTF Regular"/>
              </a:rPr>
              <a:t>예측하기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4701238-7E43-7E4B-7B66-9B36ECFD63CD}"/>
              </a:ext>
            </a:extLst>
          </p:cNvPr>
          <p:cNvSpPr txBox="1"/>
          <p:nvPr/>
        </p:nvSpPr>
        <p:spPr>
          <a:xfrm>
            <a:off x="4813300" y="398780"/>
            <a:ext cx="8826500" cy="7823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spc="-100" dirty="0">
                <a:solidFill>
                  <a:srgbClr val="4B7455"/>
                </a:solidFill>
              </a:rPr>
              <a:t>무엇을</a:t>
            </a:r>
            <a:r>
              <a:rPr lang="ko-KR" altLang="en-US" sz="2000" b="1" spc="-100" dirty="0">
                <a:solidFill>
                  <a:srgbClr val="4B7455"/>
                </a:solidFill>
              </a:rPr>
              <a:t>　</a:t>
            </a:r>
            <a:r>
              <a:rPr lang="ko-KR" altLang="en-US" sz="4000" b="1" spc="-100" dirty="0">
                <a:solidFill>
                  <a:srgbClr val="4B7455"/>
                </a:solidFill>
              </a:rPr>
              <a:t>했을까요？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054100"/>
            <a:ext cx="17995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60900" y="419100"/>
            <a:ext cx="882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사전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</a:t>
            </a: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개발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</a:t>
            </a: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기간동안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810000"/>
            <a:ext cx="3200400" cy="167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4152900"/>
            <a:ext cx="2286000" cy="228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" y="6261100"/>
            <a:ext cx="38100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7315200"/>
            <a:ext cx="3086100" cy="1536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9500" y="1943100"/>
            <a:ext cx="6464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1.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종목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정하고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해당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종목의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b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</a:b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       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주가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,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뉴스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데이터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가져오기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3378200"/>
            <a:ext cx="3517900" cy="4203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50400" y="1993900"/>
            <a:ext cx="778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2.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상관관계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높은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속성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찾아내기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5000" y="3009900"/>
            <a:ext cx="5727700" cy="666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추세지표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ADX (7),CCI (7), MACD Oscillator (5,20,3), </a:t>
            </a:r>
            <a:b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Stochastics Slow → Slow %K (5,3) Slow %D (3)</a:t>
            </a:r>
          </a:p>
          <a:p>
            <a:pPr lvl="0" algn="ctr">
              <a:lnSpc>
                <a:spcPct val="116199"/>
              </a:lnSpc>
            </a:pPr>
            <a:endParaRPr lang="en-US" sz="1500" b="1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모멘텀지표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이격도</a:t>
            </a:r>
            <a:b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→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이격도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5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이격도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10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이격도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20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이격도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60 , RSI (7)</a:t>
            </a:r>
          </a:p>
          <a:p>
            <a:pPr lvl="0" algn="ctr">
              <a:lnSpc>
                <a:spcPct val="116199"/>
              </a:lnSpc>
            </a:pPr>
            <a:endParaRPr lang="en-US" sz="1500" b="1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시장강도지표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OBV → OBV Signal (7,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이평종류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: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지수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lvl="0" algn="ctr">
              <a:lnSpc>
                <a:spcPct val="116199"/>
              </a:lnSpc>
            </a:pPr>
            <a:endParaRPr lang="en-US" sz="1500" b="1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가격지표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Bollinger Bands </a:t>
            </a:r>
            <a:b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→ Bollinger Bands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중심선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(10,1.5)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상한선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하한선</a:t>
            </a:r>
          </a:p>
          <a:p>
            <a:pPr lvl="0" algn="ctr">
              <a:lnSpc>
                <a:spcPct val="116199"/>
              </a:lnSpc>
            </a:pPr>
            <a:endParaRPr lang="ko-KR" sz="1500" b="1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거래량지표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거래량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→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거래량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단순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5 20 60 120, Chaikin Money Flow (10)</a:t>
            </a:r>
          </a:p>
          <a:p>
            <a:pPr lvl="0" algn="ctr">
              <a:lnSpc>
                <a:spcPct val="116199"/>
              </a:lnSpc>
            </a:pPr>
            <a:endParaRPr lang="en-US" sz="1500" b="1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기타지표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거래대금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외국인순매수량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외국인순매수금액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</a:t>
            </a:r>
            <a:b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기관순매수량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기관순매수금액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개인순매수량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b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개인순매수금액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거래소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환율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달러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금리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공매도</a:t>
            </a:r>
          </a:p>
          <a:p>
            <a:pPr lvl="0" algn="ctr">
              <a:lnSpc>
                <a:spcPct val="116199"/>
              </a:lnSpc>
            </a:pPr>
            <a:endParaRPr lang="ko-KR" sz="1500" b="1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뉴스데이터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+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본문에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종목명이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들어가는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뉴스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가져오기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054100"/>
            <a:ext cx="17995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40300" y="444500"/>
            <a:ext cx="882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이것저것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</a:t>
            </a: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많이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</a:t>
            </a: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했어요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 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511" y="3024499"/>
            <a:ext cx="53975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2552700"/>
            <a:ext cx="2679700" cy="690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16527" y="7728899"/>
            <a:ext cx="5397500" cy="23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B7455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뉴스가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없는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날의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감성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수치는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0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으로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   </a:t>
            </a:r>
            <a:b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</a:br>
            <a:endParaRPr lang="en-US" sz="2000" b="0" i="0" u="none" strike="noStrike" dirty="0">
              <a:solidFill>
                <a:srgbClr val="4B7455"/>
              </a:solidFill>
              <a:latin typeface="ONE Mobile OTF Regular"/>
            </a:endParaRPr>
          </a:p>
          <a:p>
            <a:pPr marL="342900" lvl="0" indent="-342900" algn="l">
              <a:buClr>
                <a:srgbClr val="4B7455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주말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뉴스는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월요일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장에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영향을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준다는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b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</a:b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가설을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세운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후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주말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뉴스의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감성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수치를</a:t>
            </a:r>
            <a:br>
              <a:rPr lang="en-US" altLang="ko-KR" sz="2000" b="0" i="0" u="none" strike="noStrike" dirty="0">
                <a:solidFill>
                  <a:srgbClr val="4B7455"/>
                </a:solidFill>
                <a:ea typeface="ONE Mobile OTF Regular"/>
              </a:rPr>
            </a:b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월요일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감성수치에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더함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4B7455"/>
              </a:solidFill>
              <a:latin typeface="ONE Mobile OTF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4B7455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주말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,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공휴일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,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장이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안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열리는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날의</a:t>
            </a:r>
            <a:r>
              <a:rPr lang="en-US" sz="2000" b="0" i="0" u="none" strike="noStrike" dirty="0">
                <a:solidFill>
                  <a:srgbClr val="4B7455"/>
                </a:solidFill>
                <a:latin typeface="ONE Mobile OTF Regular"/>
              </a:rPr>
              <a:t> row </a:t>
            </a:r>
            <a:r>
              <a:rPr lang="ko-KR" sz="2000" b="0" i="0" u="none" strike="noStrike" dirty="0">
                <a:solidFill>
                  <a:srgbClr val="4B7455"/>
                </a:solidFill>
                <a:ea typeface="ONE Mobile OTF Regular"/>
              </a:rPr>
              <a:t>빼기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 dirty="0">
              <a:solidFill>
                <a:srgbClr val="4B7455"/>
              </a:solidFill>
              <a:ea typeface="ONE Mobile OTF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911" y="2935599"/>
            <a:ext cx="12827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811" y="2605399"/>
            <a:ext cx="5969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2111" y="4053199"/>
            <a:ext cx="3086100" cy="749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20700" y="1739900"/>
            <a:ext cx="8178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3.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뉴스데이터의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감정수치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뽑아내기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9766300" y="1727200"/>
            <a:ext cx="778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4.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걸러낸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속성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+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뉴스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감정수치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데이터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2514600"/>
            <a:ext cx="6794500" cy="406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2700" y="6172200"/>
            <a:ext cx="7086600" cy="328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240000">
            <a:off x="16294100" y="5422900"/>
            <a:ext cx="825500" cy="825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2A28C0-4A51-F8BA-E447-706C0AC0AF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9671" t="28284" r="6441"/>
          <a:stretch/>
        </p:blipFill>
        <p:spPr>
          <a:xfrm>
            <a:off x="1381481" y="5110434"/>
            <a:ext cx="4676419" cy="2186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054100"/>
            <a:ext cx="1799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300" y="7048500"/>
            <a:ext cx="68326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00" y="2921000"/>
            <a:ext cx="6832600" cy="232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2308225"/>
            <a:ext cx="8343900" cy="439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22400" y="155575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5.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모델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툴</a:t>
            </a:r>
            <a:r>
              <a:rPr lang="en-US" sz="30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3000" b="1" i="0" u="none" strike="noStrike" dirty="0">
                <a:solidFill>
                  <a:srgbClr val="4B7455"/>
                </a:solidFill>
                <a:ea typeface="ONE Mobile OTF Regular"/>
              </a:rPr>
              <a:t>만들기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7048500"/>
            <a:ext cx="6946900" cy="201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814300" y="54610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648200" y="54610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8788400" y="5803900"/>
            <a:ext cx="825500" cy="825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22400" y="65532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>
                <a:solidFill>
                  <a:srgbClr val="4B7455"/>
                </a:solidFill>
                <a:ea typeface="ONE Mobile OTF Regular"/>
              </a:rPr>
              <a:t>최종</a:t>
            </a:r>
            <a:r>
              <a:rPr lang="en-US" sz="2900" b="1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>
                <a:solidFill>
                  <a:srgbClr val="4B7455"/>
                </a:solidFill>
                <a:ea typeface="ONE Mobile OTF Regular"/>
              </a:rPr>
              <a:t>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23495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1" i="0" u="none" strike="noStrike">
                <a:solidFill>
                  <a:srgbClr val="4B7455"/>
                </a:solidFill>
                <a:latin typeface="ONE Mobile OTF Regular"/>
              </a:rPr>
              <a:t>test </a:t>
            </a:r>
            <a:r>
              <a:rPr lang="ko-KR" sz="2900" b="1" i="0" u="none" strike="noStrike">
                <a:solidFill>
                  <a:srgbClr val="4B7455"/>
                </a:solidFill>
                <a:ea typeface="ONE Mobile OTF Regular"/>
              </a:rPr>
              <a:t>데이터</a:t>
            </a:r>
            <a:r>
              <a:rPr lang="en-US" sz="2900" b="1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>
                <a:solidFill>
                  <a:srgbClr val="4B7455"/>
                </a:solidFill>
                <a:ea typeface="ONE Mobile OTF Regular"/>
              </a:rPr>
              <a:t>예측값</a:t>
            </a:r>
            <a:r>
              <a:rPr lang="en-US" sz="2900" b="1" i="0" u="none" strike="noStrike">
                <a:solidFill>
                  <a:srgbClr val="4B7455"/>
                </a:solidFill>
                <a:latin typeface="ONE Mobile OTF Regular"/>
              </a:rPr>
              <a:t>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19300" y="5359400"/>
            <a:ext cx="3022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1" i="0" u="none" strike="noStrike" dirty="0">
                <a:solidFill>
                  <a:srgbClr val="4B7455"/>
                </a:solidFill>
                <a:latin typeface="ONE Mobile OTF Regular"/>
              </a:rPr>
              <a:t>1 : </a:t>
            </a:r>
            <a:r>
              <a:rPr lang="ko-KR" sz="1900" b="1" i="0" u="none" strike="noStrike" dirty="0">
                <a:solidFill>
                  <a:srgbClr val="4B7455"/>
                </a:solidFill>
                <a:ea typeface="ONE Mobile OTF Regular"/>
              </a:rPr>
              <a:t>상승</a:t>
            </a:r>
          </a:p>
          <a:p>
            <a:pPr lvl="0" algn="ctr">
              <a:lnSpc>
                <a:spcPct val="99600"/>
              </a:lnSpc>
            </a:pPr>
            <a:r>
              <a:rPr lang="en-US" sz="1900" b="1" i="0" u="none" strike="noStrike" dirty="0">
                <a:solidFill>
                  <a:srgbClr val="4B7455"/>
                </a:solidFill>
                <a:latin typeface="ONE Mobile OTF Regular"/>
              </a:rPr>
              <a:t>2 : </a:t>
            </a:r>
            <a:r>
              <a:rPr lang="ko-KR" sz="1900" b="1" i="0" u="none" strike="noStrike" dirty="0">
                <a:solidFill>
                  <a:srgbClr val="4B7455"/>
                </a:solidFill>
                <a:ea typeface="ONE Mobile OTF Regular"/>
              </a:rPr>
              <a:t>하락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6900" y="65024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>
                <a:solidFill>
                  <a:srgbClr val="4B7455"/>
                </a:solidFill>
                <a:ea typeface="ONE Mobile OTF Regular"/>
              </a:rPr>
              <a:t>정확도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7000" y="444500"/>
            <a:ext cx="1337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정확도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42% </a:t>
            </a: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나왔습니다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054100"/>
            <a:ext cx="1799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2115796"/>
            <a:ext cx="4660900" cy="466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81650" y="7099419"/>
            <a:ext cx="7391400" cy="21334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indent="-514350" algn="ctr">
              <a:lnSpc>
                <a:spcPct val="99600"/>
              </a:lnSpc>
              <a:buFontTx/>
              <a:buAutoNum type="arabicPeriod"/>
            </a:pPr>
            <a:r>
              <a:rPr lang="en-US" altLang="ko-KR" sz="2900" b="1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altLang="en-US" sz="2900" b="1" dirty="0">
                <a:solidFill>
                  <a:srgbClr val="4B7455"/>
                </a:solidFill>
                <a:latin typeface="ONE Mobile OTF Regular"/>
              </a:rPr>
              <a:t>정확도 높이기</a:t>
            </a:r>
            <a:r>
              <a:rPr lang="en-US" altLang="ko-KR" sz="2900" b="1" dirty="0">
                <a:solidFill>
                  <a:srgbClr val="4B7455"/>
                </a:solidFill>
                <a:latin typeface="ONE Mobile OTF Regular"/>
              </a:rPr>
              <a:t> </a:t>
            </a:r>
            <a:endParaRPr lang="en-US" altLang="ko-KR" sz="2900" b="1" i="0" u="none" strike="noStrike" dirty="0">
              <a:solidFill>
                <a:srgbClr val="4B7455"/>
              </a:solidFill>
              <a:ea typeface="ONE Mobile OTF Regular"/>
            </a:endParaRPr>
          </a:p>
          <a:p>
            <a:pPr marL="514350" lvl="0" indent="-514350" algn="ctr">
              <a:lnSpc>
                <a:spcPct val="99600"/>
              </a:lnSpc>
              <a:buAutoNum type="arabicPeriod"/>
            </a:pPr>
            <a:r>
              <a:rPr lang="ko-KR" sz="2900" b="1" i="0" u="none" strike="noStrike" dirty="0" err="1">
                <a:solidFill>
                  <a:srgbClr val="4B7455"/>
                </a:solidFill>
                <a:ea typeface="ONE Mobile OTF Regular"/>
              </a:rPr>
              <a:t>시총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30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위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종목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학습시키고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,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등락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예측하기</a:t>
            </a:r>
            <a:endParaRPr lang="en-US" altLang="ko-KR" sz="2900" b="1" dirty="0">
              <a:solidFill>
                <a:srgbClr val="4B7455"/>
              </a:solidFill>
              <a:ea typeface="ONE Mobile OTF Regular"/>
            </a:endParaRPr>
          </a:p>
          <a:p>
            <a:pPr marL="514350" lvl="0" indent="-514350" algn="ctr">
              <a:lnSpc>
                <a:spcPct val="99600"/>
              </a:lnSpc>
              <a:buAutoNum type="arabicPeriod"/>
            </a:pPr>
            <a:r>
              <a:rPr lang="ko-KR" sz="2900" b="1" i="0" u="none" strike="noStrike" dirty="0" err="1">
                <a:solidFill>
                  <a:srgbClr val="4B7455"/>
                </a:solidFill>
                <a:ea typeface="ONE Mobile OTF Regular"/>
              </a:rPr>
              <a:t>노코딩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툴에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서비스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넣어서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900" b="1" i="0" u="none" strike="noStrike" dirty="0">
                <a:solidFill>
                  <a:srgbClr val="4B7455"/>
                </a:solidFill>
                <a:ea typeface="ONE Mobile OTF Regular"/>
              </a:rPr>
              <a:t>구현하기</a:t>
            </a:r>
            <a:r>
              <a:rPr lang="en-US" sz="2900" b="1" i="0" u="none" strike="noStrike" dirty="0">
                <a:solidFill>
                  <a:srgbClr val="4B7455"/>
                </a:solidFill>
                <a:latin typeface="ONE Mobile OTF Regular"/>
              </a:rPr>
              <a:t> </a:t>
            </a:r>
          </a:p>
          <a:p>
            <a:pPr lvl="0" algn="ctr">
              <a:lnSpc>
                <a:spcPct val="99600"/>
              </a:lnSpc>
            </a:pPr>
            <a:endParaRPr lang="en-US" sz="2900" b="1" i="0" u="none" strike="noStrike" dirty="0">
              <a:solidFill>
                <a:srgbClr val="4B7455"/>
              </a:solidFill>
              <a:latin typeface="ONE Mobile OTF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90800" y="469900"/>
            <a:ext cx="1337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1" i="0" u="none" strike="noStrike" spc="-100" dirty="0">
                <a:solidFill>
                  <a:srgbClr val="4B7455"/>
                </a:solidFill>
                <a:ea typeface="ONE Mobile Title OTF"/>
              </a:rPr>
              <a:t>앞으로</a:t>
            </a:r>
            <a:r>
              <a:rPr lang="en-US" sz="4000" b="1" i="0" u="none" strike="noStrike" spc="-100" dirty="0">
                <a:solidFill>
                  <a:srgbClr val="4B7455"/>
                </a:solidFill>
                <a:latin typeface="ONE Mobile Title OTF"/>
              </a:rPr>
              <a:t> </a:t>
            </a:r>
            <a:r>
              <a:rPr lang="ko-KR" sz="4000" b="1" i="0" u="none" strike="noStrike" spc="-100" dirty="0" err="1">
                <a:solidFill>
                  <a:srgbClr val="4B7455"/>
                </a:solidFill>
                <a:ea typeface="ONE Mobile Title OTF"/>
              </a:rPr>
              <a:t>해야합니다</a:t>
            </a:r>
            <a:endParaRPr lang="ko-KR" sz="4000" b="1" i="0" u="none" strike="noStrike" spc="-100" dirty="0">
              <a:solidFill>
                <a:srgbClr val="4B7455"/>
              </a:solidFill>
              <a:ea typeface="ONE Mobile Title OT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  <a:effectLst>
            <a:outerShdw blurRad="374237" dir="14700000">
              <a:srgbClr val="000000">
                <a:alpha val="4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622800"/>
            <a:ext cx="1799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6045200"/>
            <a:ext cx="179959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18000" y="4565650"/>
            <a:ext cx="9639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500" b="1" i="0" u="none" strike="noStrike" spc="-100" dirty="0">
                <a:solidFill>
                  <a:srgbClr val="4B7455"/>
                </a:solidFill>
                <a:ea typeface="ONE Mobile Title OTF"/>
              </a:rPr>
              <a:t>감사합니다</a:t>
            </a:r>
            <a:endParaRPr lang="ko-KR" sz="9500" b="1" i="0" u="none" strike="noStrike" spc="-100" dirty="0">
              <a:solidFill>
                <a:srgbClr val="4B7455"/>
              </a:solidFill>
              <a:ea typeface="ONE Mobile Title OT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73900" y="8661400"/>
            <a:ext cx="4140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조예림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안정원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박지호</a:t>
            </a:r>
            <a:r>
              <a:rPr lang="en-US" sz="2000" b="0" i="0" u="none" strike="noStrike">
                <a:solidFill>
                  <a:srgbClr val="4B7455"/>
                </a:solidFill>
                <a:latin typeface="ONE Mobile OTF Regular"/>
              </a:rPr>
              <a:t> </a:t>
            </a:r>
            <a:r>
              <a:rPr lang="ko-KR" sz="2000" b="0" i="0" u="none" strike="noStrike">
                <a:solidFill>
                  <a:srgbClr val="4B7455"/>
                </a:solidFill>
                <a:ea typeface="ONE Mobile OTF Regular"/>
              </a:rPr>
              <a:t>한은결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2527300"/>
            <a:ext cx="7772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4B7455"/>
                </a:solidFill>
                <a:latin typeface="ONE Mobile OTF Regular"/>
              </a:rPr>
              <a:t>2nd SMARTHON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2400" y="8140700"/>
            <a:ext cx="7772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4B7455"/>
                </a:solidFill>
                <a:latin typeface="ONE Mobile OTF Regular"/>
              </a:rPr>
              <a:t>Team : </a:t>
            </a:r>
            <a:r>
              <a:rPr lang="ko-KR" sz="2800" b="0" i="0" u="none" strike="noStrike">
                <a:solidFill>
                  <a:srgbClr val="4B7455"/>
                </a:solidFill>
                <a:ea typeface="ONE Mobile OTF Regular"/>
              </a:rPr>
              <a:t>이가없네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298</Words>
  <Application>Microsoft Office PowerPoint</Application>
  <PresentationFormat>사용자 지정</PresentationFormat>
  <Paragraphs>55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맑은 고딕</vt:lpstr>
      <vt:lpstr>Noto Sans CJK KR Regular</vt:lpstr>
      <vt:lpstr>Calibri</vt:lpstr>
      <vt:lpstr>ONE Mobile OTF Regular</vt:lpstr>
      <vt:lpstr>ONE Mobile Title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조예림</dc:creator>
  <cp:lastModifiedBy>예림 조</cp:lastModifiedBy>
  <cp:revision>2</cp:revision>
  <dcterms:created xsi:type="dcterms:W3CDTF">2006-08-16T00:00:00Z</dcterms:created>
  <dcterms:modified xsi:type="dcterms:W3CDTF">2025-01-20T12:54:28Z</dcterms:modified>
</cp:coreProperties>
</file>